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8" r:id="rId2"/>
    <p:sldId id="287" r:id="rId3"/>
    <p:sldId id="256" r:id="rId4"/>
    <p:sldId id="288" r:id="rId5"/>
    <p:sldId id="257" r:id="rId6"/>
    <p:sldId id="286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80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33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2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340518" y="233582"/>
            <a:ext cx="11510963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iOS Devices cache the device location on a regular basis.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The trigger for a location record appears to be when a device recognizes a significant change such as a change of visible networks.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Testing has shown that the number of location records created per hour is greater when in motion compared to when static.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Even when static, the environmental changes could be enough change the visible networks and to therefore cause the device to believe that movement occurred, triggering a record creation.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The location appears to also be recorded randomly in order to update Apple’s servers with network or traffic information.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Locations could also be recorded as a result of user interaction with the device.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Locations are not recorded consistently however. Whether in motion or static, there is no discernable pattern for when the records are created. 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If a record exists, you can be confident that the device was at that location (or at least fairly close to it).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Conversely, a lack of a record </a:t>
            </a:r>
            <a:r>
              <a:rPr lang="en-CA" b="1" i="1" dirty="0">
                <a:solidFill>
                  <a:schemeClr val="bg1"/>
                </a:solidFill>
              </a:rPr>
              <a:t>does not </a:t>
            </a:r>
            <a:r>
              <a:rPr lang="en-CA" dirty="0">
                <a:solidFill>
                  <a:schemeClr val="bg1"/>
                </a:solidFill>
              </a:rPr>
              <a:t>mean that the device was not at that location. It just means there is no record to prove it was.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66273" y="1450373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81392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698494"/>
            <a:ext cx="508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user returns home.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A new record is created in the location from earlier.</a:t>
            </a:r>
          </a:p>
        </p:txBody>
      </p:sp>
    </p:spTree>
    <p:extLst>
      <p:ext uri="{BB962C8B-B14F-4D97-AF65-F5344CB8AC3E}">
        <p14:creationId xmlns:p14="http://schemas.microsoft.com/office/powerpoint/2010/main" val="224708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66273" y="1450371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3103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85383" y="5750880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More records are created despite no location change.</a:t>
            </a:r>
          </a:p>
        </p:txBody>
      </p:sp>
    </p:spTree>
    <p:extLst>
      <p:ext uri="{BB962C8B-B14F-4D97-AF65-F5344CB8AC3E}">
        <p14:creationId xmlns:p14="http://schemas.microsoft.com/office/powerpoint/2010/main" val="7777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1422059" y="4596816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01937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693854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User visits a new location</a:t>
            </a:r>
          </a:p>
        </p:txBody>
      </p:sp>
    </p:spTree>
    <p:extLst>
      <p:ext uri="{BB962C8B-B14F-4D97-AF65-F5344CB8AC3E}">
        <p14:creationId xmlns:p14="http://schemas.microsoft.com/office/powerpoint/2010/main" val="319542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1422059" y="4596816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28663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And stays there a while</a:t>
            </a:r>
          </a:p>
        </p:txBody>
      </p:sp>
    </p:spTree>
    <p:extLst>
      <p:ext uri="{BB962C8B-B14F-4D97-AF65-F5344CB8AC3E}">
        <p14:creationId xmlns:p14="http://schemas.microsoft.com/office/powerpoint/2010/main" val="262522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49233" y="1461728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755322"/>
            <a:ext cx="6167832" cy="5983282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97311"/>
              </p:ext>
            </p:extLst>
          </p:nvPr>
        </p:nvGraphicFramePr>
        <p:xfrm>
          <a:off x="5983674" y="1198374"/>
          <a:ext cx="6067420" cy="5489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755322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Before returning home for a while longer.</a:t>
            </a:r>
          </a:p>
        </p:txBody>
      </p:sp>
    </p:spTree>
    <p:extLst>
      <p:ext uri="{BB962C8B-B14F-4D97-AF65-F5344CB8AC3E}">
        <p14:creationId xmlns:p14="http://schemas.microsoft.com/office/powerpoint/2010/main" val="313833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1416378" y="4551378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755322"/>
            <a:ext cx="6167832" cy="5983282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11099"/>
              </p:ext>
            </p:extLst>
          </p:nvPr>
        </p:nvGraphicFramePr>
        <p:xfrm>
          <a:off x="5983674" y="1198374"/>
          <a:ext cx="6067420" cy="5489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755322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But then goes back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7046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66273" y="1439010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755322"/>
            <a:ext cx="6167832" cy="5983282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83082"/>
              </p:ext>
            </p:extLst>
          </p:nvPr>
        </p:nvGraphicFramePr>
        <p:xfrm>
          <a:off x="5983674" y="1198374"/>
          <a:ext cx="6067420" cy="5489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755322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And finally back home</a:t>
            </a:r>
          </a:p>
        </p:txBody>
      </p:sp>
    </p:spTree>
    <p:extLst>
      <p:ext uri="{BB962C8B-B14F-4D97-AF65-F5344CB8AC3E}">
        <p14:creationId xmlns:p14="http://schemas.microsoft.com/office/powerpoint/2010/main" val="106484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755322"/>
            <a:ext cx="6167832" cy="5983282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1198374"/>
          <a:ext cx="6067420" cy="5489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755322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5643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At some point in the next few days, the device will group the records.</a:t>
            </a:r>
          </a:p>
        </p:txBody>
      </p:sp>
    </p:spTree>
    <p:extLst>
      <p:ext uri="{BB962C8B-B14F-4D97-AF65-F5344CB8AC3E}">
        <p14:creationId xmlns:p14="http://schemas.microsoft.com/office/powerpoint/2010/main" val="85374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23150"/>
              </p:ext>
            </p:extLst>
          </p:nvPr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846130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At some point in the next few days, the device will group the records by location.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79050"/>
              </p:ext>
            </p:extLst>
          </p:nvPr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08528"/>
              </p:ext>
            </p:extLst>
          </p:nvPr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05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Any groups that meet the threshold stipulated by Apple, will be upgraded to a “Frequent Location”.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Those groups that don’t meet the threshold remain in the database until it’s time to purge (generally 7 days after creation)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5473"/>
              </p:ext>
            </p:extLst>
          </p:nvPr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6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323850" y="535943"/>
            <a:ext cx="115109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cached locations are stored in a table called ZRTCLLOCATIONMO found in ~/private/var/Caches/</a:t>
            </a:r>
            <a:r>
              <a:rPr lang="en-CA" dirty="0" err="1">
                <a:solidFill>
                  <a:schemeClr val="bg1"/>
                </a:solidFill>
              </a:rPr>
              <a:t>routined</a:t>
            </a:r>
            <a:r>
              <a:rPr lang="en-CA" dirty="0">
                <a:solidFill>
                  <a:schemeClr val="bg1"/>
                </a:solidFill>
              </a:rPr>
              <a:t>/</a:t>
            </a:r>
            <a:r>
              <a:rPr lang="en-CA" dirty="0" err="1">
                <a:solidFill>
                  <a:schemeClr val="bg1"/>
                </a:solidFill>
              </a:rPr>
              <a:t>cache.sqlite</a:t>
            </a:r>
            <a:r>
              <a:rPr lang="en-CA" dirty="0">
                <a:solidFill>
                  <a:schemeClr val="bg1"/>
                </a:solidFill>
              </a:rPr>
              <a:t> or </a:t>
            </a:r>
            <a:r>
              <a:rPr lang="en-CA" dirty="0" err="1">
                <a:solidFill>
                  <a:schemeClr val="bg1"/>
                </a:solidFill>
              </a:rPr>
              <a:t>cloud.sqlite</a:t>
            </a:r>
            <a:r>
              <a:rPr lang="en-CA" dirty="0">
                <a:solidFill>
                  <a:schemeClr val="bg1"/>
                </a:solidFill>
              </a:rPr>
              <a:t> (aka Cloud-V2.sqlite). 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Eventually, the cached locations may be upgrade to “Frequent Locations” which are stored in </a:t>
            </a:r>
            <a:r>
              <a:rPr lang="en-CA" dirty="0" err="1">
                <a:solidFill>
                  <a:schemeClr val="bg1"/>
                </a:solidFill>
              </a:rPr>
              <a:t>Local.sqlite</a:t>
            </a:r>
            <a:r>
              <a:rPr lang="en-CA" dirty="0">
                <a:solidFill>
                  <a:schemeClr val="bg1"/>
                </a:solidFill>
              </a:rPr>
              <a:t> or </a:t>
            </a:r>
            <a:r>
              <a:rPr lang="en-CA" dirty="0" err="1">
                <a:solidFill>
                  <a:schemeClr val="bg1"/>
                </a:solidFill>
              </a:rPr>
              <a:t>Cloud.sqlite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Both </a:t>
            </a:r>
            <a:r>
              <a:rPr lang="en-CA" dirty="0" err="1">
                <a:solidFill>
                  <a:schemeClr val="bg1"/>
                </a:solidFill>
              </a:rPr>
              <a:t>Local.sqlite</a:t>
            </a:r>
            <a:r>
              <a:rPr lang="en-CA" dirty="0">
                <a:solidFill>
                  <a:schemeClr val="bg1"/>
                </a:solidFill>
              </a:rPr>
              <a:t> and </a:t>
            </a:r>
            <a:r>
              <a:rPr lang="en-CA" dirty="0" err="1">
                <a:solidFill>
                  <a:schemeClr val="bg1"/>
                </a:solidFill>
              </a:rPr>
              <a:t>Cloud.sqlite</a:t>
            </a:r>
            <a:r>
              <a:rPr lang="en-CA" dirty="0">
                <a:solidFill>
                  <a:schemeClr val="bg1"/>
                </a:solidFill>
              </a:rPr>
              <a:t> are both on the same device and contain very similar table layouts and similar data. They are not identical however.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This presentation examines the </a:t>
            </a:r>
            <a:r>
              <a:rPr lang="en-CA" dirty="0">
                <a:solidFill>
                  <a:srgbClr val="FF0000"/>
                </a:solidFill>
              </a:rPr>
              <a:t>cache &gt; frequent location </a:t>
            </a:r>
            <a:r>
              <a:rPr lang="en-CA" dirty="0">
                <a:solidFill>
                  <a:schemeClr val="bg1"/>
                </a:solidFill>
              </a:rPr>
              <a:t>process.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For the purposes of the example, the databases have been simplified and the criteria for a Frequent Location has been eased.</a:t>
            </a:r>
          </a:p>
        </p:txBody>
      </p:sp>
    </p:spTree>
    <p:extLst>
      <p:ext uri="{BB962C8B-B14F-4D97-AF65-F5344CB8AC3E}">
        <p14:creationId xmlns:p14="http://schemas.microsoft.com/office/powerpoint/2010/main" val="425829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57225" y="4782972"/>
            <a:ext cx="5114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For the sake of the example, let’s assume that the threshold is 5 records.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In this case, groups with 5 or more records become “Frequent Locations” and a corresponding location is created in the ZRTLEARNEDLOCATIONOFINTERESTMO table.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58128"/>
              </p:ext>
            </p:extLst>
          </p:nvPr>
        </p:nvGraphicFramePr>
        <p:xfrm>
          <a:off x="329730" y="3741862"/>
          <a:ext cx="5473761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332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2143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2143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2143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</p:spTree>
    <p:extLst>
      <p:ext uri="{BB962C8B-B14F-4D97-AF65-F5344CB8AC3E}">
        <p14:creationId xmlns:p14="http://schemas.microsoft.com/office/powerpoint/2010/main" val="264401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device then goes down the list of cached records and creates “Visit” records in the ZRTLEARNEDLOCATIONOFINTERESTVISITMO table; basically a record of the first and last time a device was in a “Frequent Location”.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84826"/>
              </p:ext>
            </p:extLst>
          </p:nvPr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01CBF386-BC74-42E2-B15F-1E8298B32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73478"/>
              </p:ext>
            </p:extLst>
          </p:nvPr>
        </p:nvGraphicFramePr>
        <p:xfrm>
          <a:off x="289007" y="612876"/>
          <a:ext cx="5479395" cy="304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51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device then goes down the list and creates “Visit” records in the ZRTLEARNEDLOCATIONOFINTERESTVISITMO table; basically a record of the first and last time a device was in a “Frequent Location”.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01CBF386-BC74-42E2-B15F-1E8298B32315}"/>
              </a:ext>
            </a:extLst>
          </p:cNvPr>
          <p:cNvGraphicFramePr>
            <a:graphicFrameLocks noGrp="1"/>
          </p:cNvGraphicFramePr>
          <p:nvPr/>
        </p:nvGraphicFramePr>
        <p:xfrm>
          <a:off x="289007" y="612876"/>
          <a:ext cx="5479395" cy="609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BADC6-1880-479F-9734-3C3C826D0EBF}"/>
              </a:ext>
            </a:extLst>
          </p:cNvPr>
          <p:cNvSpPr txBox="1"/>
          <p:nvPr/>
        </p:nvSpPr>
        <p:spPr>
          <a:xfrm>
            <a:off x="442056" y="1529691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Points relates to the number of consecutive records in the cache table.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DA89F-B902-47BE-9F29-CFC904F2909E}"/>
              </a:ext>
            </a:extLst>
          </p:cNvPr>
          <p:cNvCxnSpPr>
            <a:cxnSpLocks/>
          </p:cNvCxnSpPr>
          <p:nvPr/>
        </p:nvCxnSpPr>
        <p:spPr>
          <a:xfrm flipH="1" flipV="1">
            <a:off x="1172954" y="1171575"/>
            <a:ext cx="1813747" cy="358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084D2B-4E81-4D85-B7C0-EF12F51D35DE}"/>
              </a:ext>
            </a:extLst>
          </p:cNvPr>
          <p:cNvCxnSpPr>
            <a:cxnSpLocks/>
          </p:cNvCxnSpPr>
          <p:nvPr/>
        </p:nvCxnSpPr>
        <p:spPr>
          <a:xfrm flipV="1">
            <a:off x="2986700" y="840526"/>
            <a:ext cx="3243832" cy="689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4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device then goes down the list and creates “Visit” records in the ZRTLEARNEDLOCATIONOFINTERESTVISITMO table; basically a record of the first and last time a device was in a “Frequent Location”.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7E9264E3-0496-4BEC-AFEF-8CEAE7007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9535"/>
              </p:ext>
            </p:extLst>
          </p:nvPr>
        </p:nvGraphicFramePr>
        <p:xfrm>
          <a:off x="289007" y="612876"/>
          <a:ext cx="5479395" cy="609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DA89F-B902-47BE-9F29-CFC904F2909E}"/>
              </a:ext>
            </a:extLst>
          </p:cNvPr>
          <p:cNvCxnSpPr>
            <a:cxnSpLocks/>
          </p:cNvCxnSpPr>
          <p:nvPr/>
        </p:nvCxnSpPr>
        <p:spPr>
          <a:xfrm flipH="1">
            <a:off x="895481" y="1114425"/>
            <a:ext cx="2033457" cy="2978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54BADC6-1880-479F-9734-3C3C826D0EBF}"/>
              </a:ext>
            </a:extLst>
          </p:cNvPr>
          <p:cNvSpPr txBox="1"/>
          <p:nvPr/>
        </p:nvSpPr>
        <p:spPr>
          <a:xfrm>
            <a:off x="442056" y="1529691"/>
            <a:ext cx="5089289" cy="646331"/>
          </a:xfrm>
          <a:prstGeom prst="rect">
            <a:avLst/>
          </a:prstGeom>
          <a:solidFill>
            <a:schemeClr val="tx2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This reference relates to the ZRTLEARNEDLOCATIONOFINTEREST table ID</a:t>
            </a:r>
          </a:p>
        </p:txBody>
      </p:sp>
    </p:spTree>
    <p:extLst>
      <p:ext uri="{BB962C8B-B14F-4D97-AF65-F5344CB8AC3E}">
        <p14:creationId xmlns:p14="http://schemas.microsoft.com/office/powerpoint/2010/main" val="42283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device then goes down the list and creates “Visit” records in the ZRTLEARNEDLOCATIONOFINTERESTVISITMO table; basically a record of the first and last time a device was in a “Frequent Location”.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BADC6-1880-479F-9734-3C3C826D0EBF}"/>
              </a:ext>
            </a:extLst>
          </p:cNvPr>
          <p:cNvSpPr txBox="1"/>
          <p:nvPr/>
        </p:nvSpPr>
        <p:spPr>
          <a:xfrm>
            <a:off x="442056" y="1529691"/>
            <a:ext cx="5089289" cy="646331"/>
          </a:xfrm>
          <a:prstGeom prst="rect">
            <a:avLst/>
          </a:prstGeom>
          <a:solidFill>
            <a:srgbClr val="111111">
              <a:alpha val="1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ENTER value is the first timestamp record of the group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EE3679BA-E869-49F2-B4E3-13F7B1FAA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9535"/>
              </p:ext>
            </p:extLst>
          </p:nvPr>
        </p:nvGraphicFramePr>
        <p:xfrm>
          <a:off x="289007" y="612876"/>
          <a:ext cx="5479395" cy="609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DA89F-B902-47BE-9F29-CFC904F2909E}"/>
              </a:ext>
            </a:extLst>
          </p:cNvPr>
          <p:cNvCxnSpPr>
            <a:cxnSpLocks/>
          </p:cNvCxnSpPr>
          <p:nvPr/>
        </p:nvCxnSpPr>
        <p:spPr>
          <a:xfrm flipV="1">
            <a:off x="4212546" y="765158"/>
            <a:ext cx="2566626" cy="406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4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device then goes down the list and creates “Visit” records in the ZRTLEARNEDLOCATIONOFINTERESTVISITMO table; basically a record of the first and last time a device was in a “Frequent Location”.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BADC6-1880-479F-9734-3C3C826D0EBF}"/>
              </a:ext>
            </a:extLst>
          </p:cNvPr>
          <p:cNvSpPr txBox="1"/>
          <p:nvPr/>
        </p:nvSpPr>
        <p:spPr>
          <a:xfrm>
            <a:off x="442056" y="1529691"/>
            <a:ext cx="5089289" cy="646331"/>
          </a:xfrm>
          <a:prstGeom prst="rect">
            <a:avLst/>
          </a:prstGeom>
          <a:solidFill>
            <a:srgbClr val="111111">
              <a:alpha val="1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EXIT value is the </a:t>
            </a:r>
            <a:r>
              <a:rPr lang="en-CA">
                <a:solidFill>
                  <a:schemeClr val="bg1"/>
                </a:solidFill>
              </a:rPr>
              <a:t>last timestamp </a:t>
            </a:r>
            <a:r>
              <a:rPr lang="en-CA" dirty="0">
                <a:solidFill>
                  <a:schemeClr val="bg1"/>
                </a:solidFill>
              </a:rPr>
              <a:t>record of the group</a:t>
            </a: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9535"/>
              </p:ext>
            </p:extLst>
          </p:nvPr>
        </p:nvGraphicFramePr>
        <p:xfrm>
          <a:off x="289007" y="612876"/>
          <a:ext cx="5479395" cy="609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4DA89F-B902-47BE-9F29-CFC904F2909E}"/>
              </a:ext>
            </a:extLst>
          </p:cNvPr>
          <p:cNvCxnSpPr>
            <a:cxnSpLocks/>
          </p:cNvCxnSpPr>
          <p:nvPr/>
        </p:nvCxnSpPr>
        <p:spPr>
          <a:xfrm flipV="1">
            <a:off x="5448563" y="1027912"/>
            <a:ext cx="1248629" cy="143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0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Records 3 &amp; 4 are ignored because they didn’t meet the threshold requirements.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/>
        </p:nvGraphicFramePr>
        <p:xfrm>
          <a:off x="289007" y="612876"/>
          <a:ext cx="5479395" cy="609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90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next group is added.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94137"/>
              </p:ext>
            </p:extLst>
          </p:nvPr>
        </p:nvGraphicFramePr>
        <p:xfrm>
          <a:off x="289007" y="612876"/>
          <a:ext cx="5479395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947587-173D-42AF-82C6-28C6B1A98EA1}"/>
              </a:ext>
            </a:extLst>
          </p:cNvPr>
          <p:cNvSpPr/>
          <p:nvPr/>
        </p:nvSpPr>
        <p:spPr>
          <a:xfrm>
            <a:off x="5979745" y="1192321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35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00435"/>
              </p:ext>
            </p:extLst>
          </p:nvPr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next group is added.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83332"/>
              </p:ext>
            </p:extLst>
          </p:nvPr>
        </p:nvGraphicFramePr>
        <p:xfrm>
          <a:off x="289007" y="612876"/>
          <a:ext cx="5479395" cy="1219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947587-173D-42AF-82C6-28C6B1A98EA1}"/>
              </a:ext>
            </a:extLst>
          </p:cNvPr>
          <p:cNvSpPr/>
          <p:nvPr/>
        </p:nvSpPr>
        <p:spPr>
          <a:xfrm>
            <a:off x="5979745" y="1192321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6689-6E8E-4B83-A8A0-0199BDFC76A6}"/>
              </a:ext>
            </a:extLst>
          </p:cNvPr>
          <p:cNvSpPr/>
          <p:nvPr/>
        </p:nvSpPr>
        <p:spPr>
          <a:xfrm>
            <a:off x="5995369" y="5213677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091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next group is added.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40861"/>
              </p:ext>
            </p:extLst>
          </p:nvPr>
        </p:nvGraphicFramePr>
        <p:xfrm>
          <a:off x="289007" y="612876"/>
          <a:ext cx="5479395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8368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6568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947587-173D-42AF-82C6-28C6B1A98EA1}"/>
              </a:ext>
            </a:extLst>
          </p:cNvPr>
          <p:cNvSpPr/>
          <p:nvPr/>
        </p:nvSpPr>
        <p:spPr>
          <a:xfrm>
            <a:off x="5979745" y="1192321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6689-6E8E-4B83-A8A0-0199BDFC76A6}"/>
              </a:ext>
            </a:extLst>
          </p:cNvPr>
          <p:cNvSpPr/>
          <p:nvPr/>
        </p:nvSpPr>
        <p:spPr>
          <a:xfrm>
            <a:off x="5995369" y="5213677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027CC-3253-4349-9041-2F1DE99E9F1F}"/>
              </a:ext>
            </a:extLst>
          </p:cNvPr>
          <p:cNvSpPr/>
          <p:nvPr/>
        </p:nvSpPr>
        <p:spPr>
          <a:xfrm>
            <a:off x="5995369" y="2109694"/>
            <a:ext cx="6083044" cy="11891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CA162-747C-49A5-A9B1-DA939656B87A}"/>
              </a:ext>
            </a:extLst>
          </p:cNvPr>
          <p:cNvSpPr/>
          <p:nvPr/>
        </p:nvSpPr>
        <p:spPr>
          <a:xfrm>
            <a:off x="5995369" y="6136802"/>
            <a:ext cx="6083044" cy="6018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27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66273" y="1404938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98593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846130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Let’s start the users journey at their home with a brand new phone.</a:t>
            </a:r>
          </a:p>
        </p:txBody>
      </p:sp>
    </p:spTree>
    <p:extLst>
      <p:ext uri="{BB962C8B-B14F-4D97-AF65-F5344CB8AC3E}">
        <p14:creationId xmlns:p14="http://schemas.microsoft.com/office/powerpoint/2010/main" val="4902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169824"/>
            <a:ext cx="6167832" cy="352356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266368"/>
          <a:ext cx="6067420" cy="3354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2399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55385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08:25:00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1413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08:30:00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6891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7472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This record would actually only be added if this process was running outside of the location specified.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It will never leave the EXIT field empty, so the exit must have happened. Otherwise it just waits.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9A048-AF4B-4342-A651-F156AE77372E}"/>
              </a:ext>
            </a:extLst>
          </p:cNvPr>
          <p:cNvSpPr/>
          <p:nvPr/>
        </p:nvSpPr>
        <p:spPr>
          <a:xfrm>
            <a:off x="5930935" y="3766661"/>
            <a:ext cx="6167832" cy="102115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B4B5B48-D200-4EEA-980F-98330C2D5B8E}"/>
              </a:ext>
            </a:extLst>
          </p:cNvPr>
          <p:cNvGraphicFramePr>
            <a:graphicFrameLocks noGrp="1"/>
          </p:cNvGraphicFramePr>
          <p:nvPr/>
        </p:nvGraphicFramePr>
        <p:xfrm>
          <a:off x="5979745" y="3817874"/>
          <a:ext cx="60674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4833288"/>
            <a:ext cx="6167832" cy="194932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4908934"/>
          <a:ext cx="6067420" cy="1829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07:50:00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4023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08:45:00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3062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75C54C-0910-4697-B5DE-C8E7FFC7D99E}"/>
              </a:ext>
            </a:extLst>
          </p:cNvPr>
          <p:cNvSpPr/>
          <p:nvPr/>
        </p:nvSpPr>
        <p:spPr>
          <a:xfrm>
            <a:off x="5932869" y="3771344"/>
            <a:ext cx="6167832" cy="1021156"/>
          </a:xfrm>
          <a:prstGeom prst="roundRect">
            <a:avLst>
              <a:gd name="adj" fmla="val 3127"/>
            </a:avLst>
          </a:prstGeom>
          <a:solidFill>
            <a:srgbClr val="262626">
              <a:alpha val="54118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027A1-0448-430E-A2E4-E423E1958765}"/>
              </a:ext>
            </a:extLst>
          </p:cNvPr>
          <p:cNvSpPr/>
          <p:nvPr/>
        </p:nvSpPr>
        <p:spPr>
          <a:xfrm>
            <a:off x="5979745" y="554245"/>
            <a:ext cx="6083044" cy="617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06799"/>
              </p:ext>
            </p:extLst>
          </p:nvPr>
        </p:nvGraphicFramePr>
        <p:xfrm>
          <a:off x="289007" y="612876"/>
          <a:ext cx="5479395" cy="213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8368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656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1726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947587-173D-42AF-82C6-28C6B1A98EA1}"/>
              </a:ext>
            </a:extLst>
          </p:cNvPr>
          <p:cNvSpPr/>
          <p:nvPr/>
        </p:nvSpPr>
        <p:spPr>
          <a:xfrm>
            <a:off x="5979745" y="1192321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6689-6E8E-4B83-A8A0-0199BDFC76A6}"/>
              </a:ext>
            </a:extLst>
          </p:cNvPr>
          <p:cNvSpPr/>
          <p:nvPr/>
        </p:nvSpPr>
        <p:spPr>
          <a:xfrm>
            <a:off x="5995369" y="5213677"/>
            <a:ext cx="6083044" cy="896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027CC-3253-4349-9041-2F1DE99E9F1F}"/>
              </a:ext>
            </a:extLst>
          </p:cNvPr>
          <p:cNvSpPr/>
          <p:nvPr/>
        </p:nvSpPr>
        <p:spPr>
          <a:xfrm>
            <a:off x="5995369" y="2109694"/>
            <a:ext cx="6083044" cy="11891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CA162-747C-49A5-A9B1-DA939656B87A}"/>
              </a:ext>
            </a:extLst>
          </p:cNvPr>
          <p:cNvSpPr/>
          <p:nvPr/>
        </p:nvSpPr>
        <p:spPr>
          <a:xfrm>
            <a:off x="5995369" y="6136802"/>
            <a:ext cx="6083044" cy="6018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8D430C-CD02-4AEC-8D40-7C1706DCD97B}"/>
              </a:ext>
            </a:extLst>
          </p:cNvPr>
          <p:cNvSpPr/>
          <p:nvPr/>
        </p:nvSpPr>
        <p:spPr>
          <a:xfrm>
            <a:off x="5979745" y="3319556"/>
            <a:ext cx="6083044" cy="29781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142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After 7 days, the records are purged from the cache database.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So on the 8</a:t>
            </a:r>
            <a:r>
              <a:rPr lang="en-CA" baseline="30000" dirty="0">
                <a:solidFill>
                  <a:schemeClr val="bg1"/>
                </a:solidFill>
              </a:rPr>
              <a:t>th</a:t>
            </a:r>
            <a:r>
              <a:rPr lang="en-CA" dirty="0">
                <a:solidFill>
                  <a:schemeClr val="bg1"/>
                </a:solidFill>
              </a:rPr>
              <a:t> June, the records from the 1</a:t>
            </a:r>
            <a:r>
              <a:rPr lang="en-CA" baseline="30000" dirty="0">
                <a:solidFill>
                  <a:schemeClr val="bg1"/>
                </a:solidFill>
              </a:rPr>
              <a:t>st</a:t>
            </a:r>
            <a:r>
              <a:rPr lang="en-CA" dirty="0">
                <a:solidFill>
                  <a:schemeClr val="bg1"/>
                </a:solidFill>
              </a:rPr>
              <a:t> are cleared.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3933825"/>
            <a:ext cx="6167832" cy="284878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12994"/>
              </p:ext>
            </p:extLst>
          </p:nvPr>
        </p:nvGraphicFramePr>
        <p:xfrm>
          <a:off x="5995369" y="3994099"/>
          <a:ext cx="6067420" cy="2744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06:45:00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06:56:00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07:15:00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9103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07:20:00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7650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07:23:00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2081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07:27:00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888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2020/06/02 07:34:00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4595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/>
        </p:nvGraphicFramePr>
        <p:xfrm>
          <a:off x="289007" y="612876"/>
          <a:ext cx="5479395" cy="213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8368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656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34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…On the 9</a:t>
            </a:r>
            <a:r>
              <a:rPr lang="en-CA" baseline="30000" dirty="0">
                <a:solidFill>
                  <a:schemeClr val="bg1"/>
                </a:solidFill>
              </a:rPr>
              <a:t>th</a:t>
            </a:r>
            <a:r>
              <a:rPr lang="en-CA" dirty="0">
                <a:solidFill>
                  <a:schemeClr val="bg1"/>
                </a:solidFill>
              </a:rPr>
              <a:t>, the records from the 2</a:t>
            </a:r>
            <a:r>
              <a:rPr lang="en-CA" baseline="30000" dirty="0">
                <a:solidFill>
                  <a:schemeClr val="bg1"/>
                </a:solidFill>
              </a:rPr>
              <a:t>nd</a:t>
            </a:r>
            <a:r>
              <a:rPr lang="en-CA" dirty="0">
                <a:solidFill>
                  <a:schemeClr val="bg1"/>
                </a:solidFill>
              </a:rPr>
              <a:t> are purged.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  <a:p>
            <a:pPr algn="ctr"/>
            <a:r>
              <a:rPr lang="en-CA" dirty="0">
                <a:solidFill>
                  <a:schemeClr val="bg1"/>
                </a:solidFill>
              </a:rPr>
              <a:t>And so on.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  <a:p>
            <a:pPr algn="ctr"/>
            <a:r>
              <a:rPr lang="en-CA" dirty="0">
                <a:solidFill>
                  <a:schemeClr val="bg1"/>
                </a:solidFill>
              </a:rPr>
              <a:t>But the frequent locations remain.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3933825"/>
            <a:ext cx="6167832" cy="284878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46215"/>
              </p:ext>
            </p:extLst>
          </p:nvPr>
        </p:nvGraphicFramePr>
        <p:xfrm>
          <a:off x="5995369" y="3994099"/>
          <a:ext cx="6067420" cy="2744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08:31:00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08:36:00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9103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08:52:00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7650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08:54:00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2081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09:08:00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888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09:10:00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4595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/>
        </p:nvGraphicFramePr>
        <p:xfrm>
          <a:off x="289007" y="612876"/>
          <a:ext cx="5479395" cy="213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8368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656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343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5270698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508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For a few months anyway.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  <a:p>
            <a:pPr algn="ctr"/>
            <a:r>
              <a:rPr lang="en-CA" dirty="0">
                <a:solidFill>
                  <a:schemeClr val="bg1"/>
                </a:solidFill>
              </a:rPr>
              <a:t>If the location isn’t revisited for around 4 months, the record is purged.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E8091F-7E02-465F-9E1B-85961C21B14D}"/>
              </a:ext>
            </a:extLst>
          </p:cNvPr>
          <p:cNvSpPr/>
          <p:nvPr/>
        </p:nvSpPr>
        <p:spPr>
          <a:xfrm>
            <a:off x="5946559" y="3933825"/>
            <a:ext cx="6167832" cy="2848788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BB977CB6-5C1B-4619-B9FA-151B32414EAE}"/>
              </a:ext>
            </a:extLst>
          </p:cNvPr>
          <p:cNvGraphicFramePr>
            <a:graphicFrameLocks noGrp="1"/>
          </p:cNvGraphicFramePr>
          <p:nvPr/>
        </p:nvGraphicFramePr>
        <p:xfrm>
          <a:off x="5995369" y="3994099"/>
          <a:ext cx="6067420" cy="2744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08:31:00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08:36:00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9103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08:52:00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7650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08:54:00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2081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09:08:00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888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2020/06/03 09:10:00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4595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5569835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/>
        </p:nvGraphicFramePr>
        <p:xfrm>
          <a:off x="329730" y="3741862"/>
          <a:ext cx="5480302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/>
        </p:nvGraphicFramePr>
        <p:xfrm>
          <a:off x="289007" y="612876"/>
          <a:ext cx="5479395" cy="213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8368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656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828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4787817"/>
            <a:ext cx="11203116" cy="1950787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4892515"/>
            <a:ext cx="1093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Check the ZPLACEEXPIRATIONDATE field in the ZRTLEARNEDLOCATIONOFINTERESTMO table to see when the record will be purged.  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  <a:p>
            <a:pPr algn="ctr"/>
            <a:r>
              <a:rPr lang="en-CA" dirty="0">
                <a:solidFill>
                  <a:schemeClr val="bg1"/>
                </a:solidFill>
              </a:rPr>
              <a:t>This date appears to be updated continuously when the location is revisited.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F62863-28E0-4F26-BB03-A07EDC5ACEC9}"/>
              </a:ext>
            </a:extLst>
          </p:cNvPr>
          <p:cNvSpPr/>
          <p:nvPr/>
        </p:nvSpPr>
        <p:spPr>
          <a:xfrm>
            <a:off x="280919" y="3298810"/>
            <a:ext cx="10077519" cy="143037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3DE2AE6-C665-439C-BEF9-D17A53F15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3167"/>
              </p:ext>
            </p:extLst>
          </p:nvPr>
        </p:nvGraphicFramePr>
        <p:xfrm>
          <a:off x="329730" y="3741862"/>
          <a:ext cx="9976320" cy="914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7755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97713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1797713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797713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797713">
                  <a:extLst>
                    <a:ext uri="{9D8B030D-6E8A-4147-A177-3AD203B41FA5}">
                      <a16:colId xmlns:a16="http://schemas.microsoft.com/office/drawing/2014/main" val="622956702"/>
                    </a:ext>
                  </a:extLst>
                </a:gridCol>
                <a:gridCol w="1797713">
                  <a:extLst>
                    <a:ext uri="{9D8B030D-6E8A-4147-A177-3AD203B41FA5}">
                      <a16:colId xmlns:a16="http://schemas.microsoft.com/office/drawing/2014/main" val="2423429058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DataPoints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ZPlaceCreationDate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ZPlaceExpirationDate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2020/10/06  07:00:00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51.101992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-114.094803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2020/06/01 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2020/12/09  06:50:00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552EC-DDCB-49D0-9700-46F08A11D635}"/>
              </a:ext>
            </a:extLst>
          </p:cNvPr>
          <p:cNvSpPr txBox="1"/>
          <p:nvPr/>
        </p:nvSpPr>
        <p:spPr>
          <a:xfrm>
            <a:off x="442056" y="3298810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995590-EB83-4B87-B19D-DC9DE9E462FB}"/>
              </a:ext>
            </a:extLst>
          </p:cNvPr>
          <p:cNvSpPr/>
          <p:nvPr/>
        </p:nvSpPr>
        <p:spPr>
          <a:xfrm>
            <a:off x="240196" y="169824"/>
            <a:ext cx="5569835" cy="2821026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F1C6D-FB20-4BD9-9F7A-E2E19ED342FE}"/>
              </a:ext>
            </a:extLst>
          </p:cNvPr>
          <p:cNvSpPr txBox="1"/>
          <p:nvPr/>
        </p:nvSpPr>
        <p:spPr>
          <a:xfrm>
            <a:off x="401333" y="169824"/>
            <a:ext cx="53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ZRTLEARNEDLOCATIONOFINTERESTVISITMO</a:t>
            </a: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268BA7B0-DFA2-401D-8A88-1F181C82F0CB}"/>
              </a:ext>
            </a:extLst>
          </p:cNvPr>
          <p:cNvGraphicFramePr>
            <a:graphicFrameLocks noGrp="1"/>
          </p:cNvGraphicFramePr>
          <p:nvPr/>
        </p:nvGraphicFramePr>
        <p:xfrm>
          <a:off x="289007" y="612876"/>
          <a:ext cx="5479395" cy="213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681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581922">
                  <a:extLst>
                    <a:ext uri="{9D8B030D-6E8A-4147-A177-3AD203B41FA5}">
                      <a16:colId xmlns:a16="http://schemas.microsoft.com/office/drawing/2014/main" val="3510087141"/>
                    </a:ext>
                  </a:extLst>
                </a:gridCol>
                <a:gridCol w="611702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744132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529722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  <a:gridCol w="1242322">
                  <a:extLst>
                    <a:ext uri="{9D8B030D-6E8A-4147-A177-3AD203B41FA5}">
                      <a16:colId xmlns:a16="http://schemas.microsoft.com/office/drawing/2014/main" val="1938065556"/>
                    </a:ext>
                  </a:extLst>
                </a:gridCol>
                <a:gridCol w="1309914">
                  <a:extLst>
                    <a:ext uri="{9D8B030D-6E8A-4147-A177-3AD203B41FA5}">
                      <a16:colId xmlns:a16="http://schemas.microsoft.com/office/drawing/2014/main" val="1137514357"/>
                    </a:ext>
                  </a:extLst>
                </a:gridCol>
              </a:tblGrid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5627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2368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83686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-114.094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65680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51.113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-114.076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2020/06/01 09??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2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66273" y="1404938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846130"/>
            <a:ext cx="50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first record is created with timestamp and Latitude/Longitude/Accuracy information</a:t>
            </a:r>
          </a:p>
        </p:txBody>
      </p:sp>
    </p:spTree>
    <p:extLst>
      <p:ext uri="{BB962C8B-B14F-4D97-AF65-F5344CB8AC3E}">
        <p14:creationId xmlns:p14="http://schemas.microsoft.com/office/powerpoint/2010/main" val="48938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4466273" y="1404938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85186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22296"/>
            <a:ext cx="508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second record is created despite no location change occurring (likely due to environmental changes or interaction)</a:t>
            </a:r>
          </a:p>
        </p:txBody>
      </p:sp>
    </p:spTree>
    <p:extLst>
      <p:ext uri="{BB962C8B-B14F-4D97-AF65-F5344CB8AC3E}">
        <p14:creationId xmlns:p14="http://schemas.microsoft.com/office/powerpoint/2010/main" val="320319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5312519" y="1370861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User leaves the location, heading elsewhere.</a:t>
            </a:r>
          </a:p>
        </p:txBody>
      </p:sp>
    </p:spTree>
    <p:extLst>
      <p:ext uri="{BB962C8B-B14F-4D97-AF65-F5344CB8AC3E}">
        <p14:creationId xmlns:p14="http://schemas.microsoft.com/office/powerpoint/2010/main" val="107882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5306838" y="2273902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/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12433"/>
            <a:ext cx="508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Records may or may not be recorded during the journey.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In this example, they are not.</a:t>
            </a:r>
          </a:p>
        </p:txBody>
      </p:sp>
    </p:spTree>
    <p:extLst>
      <p:ext uri="{BB962C8B-B14F-4D97-AF65-F5344CB8AC3E}">
        <p14:creationId xmlns:p14="http://schemas.microsoft.com/office/powerpoint/2010/main" val="162052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8101154" y="2006965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03038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 new record is created in the new location.</a:t>
            </a:r>
          </a:p>
        </p:txBody>
      </p:sp>
    </p:spTree>
    <p:extLst>
      <p:ext uri="{BB962C8B-B14F-4D97-AF65-F5344CB8AC3E}">
        <p14:creationId xmlns:p14="http://schemas.microsoft.com/office/powerpoint/2010/main" val="80677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781A-8E47-4BB3-BBB2-74F54F531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28554" b="17835"/>
          <a:stretch/>
        </p:blipFill>
        <p:spPr>
          <a:xfrm>
            <a:off x="361100" y="499236"/>
            <a:ext cx="8486570" cy="5688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A156B9-856E-4075-B81C-806F816FAD56}"/>
              </a:ext>
            </a:extLst>
          </p:cNvPr>
          <p:cNvSpPr/>
          <p:nvPr/>
        </p:nvSpPr>
        <p:spPr>
          <a:xfrm>
            <a:off x="8101154" y="2006965"/>
            <a:ext cx="138112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BEDC1-5907-48AC-8FD1-DDAC2CF832A4}"/>
              </a:ext>
            </a:extLst>
          </p:cNvPr>
          <p:cNvSpPr/>
          <p:nvPr/>
        </p:nvSpPr>
        <p:spPr>
          <a:xfrm>
            <a:off x="5934864" y="2970345"/>
            <a:ext cx="6167832" cy="3768260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F4A813-9B2C-4057-B3DC-9ED0F9C2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30281"/>
              </p:ext>
            </p:extLst>
          </p:nvPr>
        </p:nvGraphicFramePr>
        <p:xfrm>
          <a:off x="5983674" y="3339677"/>
          <a:ext cx="6067420" cy="334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170644692"/>
                    </a:ext>
                  </a:extLst>
                </a:gridCol>
                <a:gridCol w="1760218">
                  <a:extLst>
                    <a:ext uri="{9D8B030D-6E8A-4147-A177-3AD203B41FA5}">
                      <a16:colId xmlns:a16="http://schemas.microsoft.com/office/drawing/2014/main" val="252648337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1738445308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668542796"/>
                    </a:ext>
                  </a:extLst>
                </a:gridCol>
                <a:gridCol w="1213484">
                  <a:extLst>
                    <a:ext uri="{9D8B030D-6E8A-4147-A177-3AD203B41FA5}">
                      <a16:colId xmlns:a16="http://schemas.microsoft.com/office/drawing/2014/main" val="766958110"/>
                    </a:ext>
                  </a:extLst>
                </a:gridCol>
              </a:tblGrid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err="1"/>
                        <a:t>TimeStamp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28004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731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07:05:00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-114.076669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8368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0162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2020/06/01 07:13:00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51.111565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-114.054771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6727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2519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181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427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86367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8080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01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8313ED0-6EC7-4D7E-8E94-1BD0AC70F516}"/>
              </a:ext>
            </a:extLst>
          </p:cNvPr>
          <p:cNvSpPr txBox="1"/>
          <p:nvPr/>
        </p:nvSpPr>
        <p:spPr>
          <a:xfrm>
            <a:off x="6096000" y="2970345"/>
            <a:ext cx="586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ZRTCLLOCATIONMO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050294-206A-4A9E-99AD-D8A3DB52C923}"/>
              </a:ext>
            </a:extLst>
          </p:cNvPr>
          <p:cNvSpPr txBox="1"/>
          <p:nvPr/>
        </p:nvSpPr>
        <p:spPr>
          <a:xfrm>
            <a:off x="-1" y="7105528"/>
            <a:ext cx="1146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Home -  51.113791, -114.076669</a:t>
            </a:r>
          </a:p>
          <a:p>
            <a:r>
              <a:rPr lang="en-CA" dirty="0"/>
              <a:t>Shops - 51.111565, -114.054771</a:t>
            </a:r>
          </a:p>
          <a:p>
            <a:r>
              <a:rPr lang="en-CA" dirty="0"/>
              <a:t>Park - 51.101992, -114.094803</a:t>
            </a:r>
          </a:p>
          <a:p>
            <a:endParaRPr lang="en-CA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210615-44C9-42DE-9666-059695ED9117}"/>
              </a:ext>
            </a:extLst>
          </p:cNvPr>
          <p:cNvSpPr/>
          <p:nvPr/>
        </p:nvSpPr>
        <p:spPr>
          <a:xfrm>
            <a:off x="579309" y="5599989"/>
            <a:ext cx="5270698" cy="1138615"/>
          </a:xfrm>
          <a:prstGeom prst="roundRect">
            <a:avLst>
              <a:gd name="adj" fmla="val 3127"/>
            </a:avLst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A9F0E2-8099-45A7-84EB-D78D579D73CF}"/>
              </a:ext>
            </a:extLst>
          </p:cNvPr>
          <p:cNvSpPr txBox="1"/>
          <p:nvPr/>
        </p:nvSpPr>
        <p:spPr>
          <a:xfrm>
            <a:off x="675861" y="5757920"/>
            <a:ext cx="50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 second record is created in the new location.</a:t>
            </a:r>
          </a:p>
        </p:txBody>
      </p:sp>
    </p:spTree>
    <p:extLst>
      <p:ext uri="{BB962C8B-B14F-4D97-AF65-F5344CB8AC3E}">
        <p14:creationId xmlns:p14="http://schemas.microsoft.com/office/powerpoint/2010/main" val="261984302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5177</Words>
  <Application>Microsoft Office PowerPoint</Application>
  <PresentationFormat>Widescreen</PresentationFormat>
  <Paragraphs>2869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Avenir Next LT Pro</vt:lpstr>
      <vt:lpstr>Calibri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Whiffin</dc:creator>
  <cp:lastModifiedBy>Ian Whiffin</cp:lastModifiedBy>
  <cp:revision>27</cp:revision>
  <dcterms:created xsi:type="dcterms:W3CDTF">2020-07-12T18:16:49Z</dcterms:created>
  <dcterms:modified xsi:type="dcterms:W3CDTF">2020-07-17T00:35:44Z</dcterms:modified>
</cp:coreProperties>
</file>